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5" r:id="rId7"/>
    <p:sldId id="267" r:id="rId8"/>
    <p:sldId id="268" r:id="rId9"/>
    <p:sldId id="266" r:id="rId10"/>
    <p:sldId id="271" r:id="rId11"/>
    <p:sldId id="272" r:id="rId12"/>
    <p:sldId id="273" r:id="rId13"/>
    <p:sldId id="274" r:id="rId14"/>
    <p:sldId id="275" r:id="rId15"/>
    <p:sldId id="264" r:id="rId16"/>
    <p:sldId id="263" r:id="rId17"/>
    <p:sldId id="262" r:id="rId18"/>
    <p:sldId id="261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4"/>
    <p:restoredTop sz="94699"/>
  </p:normalViewPr>
  <p:slideViewPr>
    <p:cSldViewPr snapToGrid="0" snapToObjects="1">
      <p:cViewPr varScale="1">
        <p:scale>
          <a:sx n="90" d="100"/>
          <a:sy n="90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C1C2-51A0-445D-958C-E29111EB76B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13DD1-2795-469F-B9FF-4DCCC26B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470F-A0E3-2E4F-9B40-8F18D332A8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1905001"/>
            <a:ext cx="40767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Here: Tell Your Illinois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EEC80-B330-EA4C-A80D-90C1AF89C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6300" y="4295458"/>
            <a:ext cx="4076700" cy="5813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89FB6-90B1-7D4C-911D-FC6799C38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661" b="-17467"/>
          <a:stretch/>
        </p:blipFill>
        <p:spPr>
          <a:xfrm>
            <a:off x="278130" y="6255076"/>
            <a:ext cx="1863090" cy="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374E-88C5-0744-879C-474438FE2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" y="365125"/>
            <a:ext cx="8549640" cy="1325563"/>
          </a:xfrm>
        </p:spPr>
        <p:txBody>
          <a:bodyPr/>
          <a:lstStyle/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A83B-2652-6243-8E31-423CD7EE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825625"/>
            <a:ext cx="8549640" cy="3874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3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374E-88C5-0744-879C-474438FE2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" y="365125"/>
            <a:ext cx="7200900" cy="1325563"/>
          </a:xfrm>
        </p:spPr>
        <p:txBody>
          <a:bodyPr/>
          <a:lstStyle/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A83B-2652-6243-8E31-423CD7EE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825625"/>
            <a:ext cx="72009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95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1"/>
            <a:ext cx="8246071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0037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79114"/>
            <a:ext cx="4040188" cy="2850495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0037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579114"/>
            <a:ext cx="4041775" cy="2850495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2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6A704-2C19-3F43-B646-59B8A19D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075A7-AA11-084B-83B0-CE5EB2DE5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0FFBC-71B9-454B-B580-C7E3503D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2DA5-AEDB-204D-B91E-B8B42640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3294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hs.illinois.edu/undergrad-ahs-ic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hudek@illinois.edu" TargetMode="External"/><Relationship Id="rId4" Type="http://schemas.openxmlformats.org/officeDocument/2006/relationships/hyperlink" Target="mailto:hheintz@illinois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73CE-9A23-1D47-A18E-88DE3C7B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204" y="2757524"/>
            <a:ext cx="4555385" cy="23876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Health Major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Intercollegiate Transfer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97271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</a:t>
            </a:r>
            <a:br>
              <a:rPr lang="en-US" b="1" dirty="0"/>
            </a:br>
            <a:r>
              <a:rPr lang="en-US" b="1" dirty="0">
                <a:solidFill>
                  <a:schemeClr val="accent2"/>
                </a:solidFill>
              </a:rPr>
              <a:t>Health </a:t>
            </a:r>
            <a:r>
              <a:rPr lang="en-US" b="1" i="1" dirty="0">
                <a:solidFill>
                  <a:schemeClr val="accent2"/>
                </a:solidFill>
              </a:rPr>
              <a:t>Educators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5" y="2128962"/>
            <a:ext cx="6566315" cy="38164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Health educators teach people about behaviors that promote wellness.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sz="1400" dirty="0"/>
              <a:t>Corporate Employee Wellness Coordinator @ Nike</a:t>
            </a:r>
          </a:p>
          <a:p>
            <a:r>
              <a:rPr lang="en-US" sz="1400" dirty="0"/>
              <a:t>Diabetes Educator @ Lurie Children’s Hospital </a:t>
            </a:r>
          </a:p>
          <a:p>
            <a:r>
              <a:rPr lang="en-US" sz="1400" dirty="0"/>
              <a:t>Health Journalist @Runner’s World magazine</a:t>
            </a:r>
          </a:p>
          <a:p>
            <a:r>
              <a:rPr lang="en-US" sz="1400" dirty="0"/>
              <a:t>Alcohol Abuse Prevention Specialist @ Human Resources Development Institute</a:t>
            </a:r>
          </a:p>
          <a:p>
            <a:r>
              <a:rPr lang="en-US" sz="1400" dirty="0"/>
              <a:t>Patient Outreach Coordinator @ Northwestern Memorial Hospital</a:t>
            </a:r>
          </a:p>
          <a:p>
            <a:r>
              <a:rPr lang="en-US" sz="1400" dirty="0"/>
              <a:t>Public Health Inspector @ Illinois </a:t>
            </a:r>
            <a:r>
              <a:rPr lang="en-US" sz="1400" dirty="0" err="1"/>
              <a:t>Dept</a:t>
            </a:r>
            <a:r>
              <a:rPr lang="en-US" sz="1400" dirty="0"/>
              <a:t> of Health &amp; Human Services</a:t>
            </a:r>
          </a:p>
          <a:p>
            <a:r>
              <a:rPr lang="en-US" sz="1400" dirty="0"/>
              <a:t>Stress/Wellness Educator @ McKinley Health Center</a:t>
            </a:r>
          </a:p>
          <a:p>
            <a:r>
              <a:rPr lang="en-US" sz="1400" dirty="0"/>
              <a:t>Occupational Safety Trainer/Inspector @ Chicago Public Works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77" y="465650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 </a:t>
            </a:r>
            <a:br>
              <a:rPr lang="en-US" b="1" dirty="0"/>
            </a:br>
            <a:r>
              <a:rPr lang="en-US" b="1" dirty="0">
                <a:solidFill>
                  <a:schemeClr val="accent2"/>
                </a:solidFill>
              </a:rPr>
              <a:t>Health </a:t>
            </a:r>
            <a:r>
              <a:rPr lang="en-US" b="1" i="1" dirty="0">
                <a:solidFill>
                  <a:schemeClr val="accent2"/>
                </a:solidFill>
              </a:rPr>
              <a:t>Promoters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97" y="1441094"/>
            <a:ext cx="7507685" cy="5340096"/>
          </a:xfrm>
        </p:spPr>
        <p:txBody>
          <a:bodyPr>
            <a:normAutofit fontScale="85000" lnSpcReduction="10000"/>
          </a:bodyPr>
          <a:lstStyle/>
          <a:p>
            <a:pPr fontAlgn="base"/>
            <a:endParaRPr lang="en-US" sz="2000" dirty="0"/>
          </a:p>
          <a:p>
            <a:pPr fontAlgn="base"/>
            <a:r>
              <a:rPr lang="en-US" sz="2000" dirty="0"/>
              <a:t>Health promotors work to develop individuals, groups, institutions, communities and systems to improve health knowledge, attitudes, skills and behavior.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Health promoters positively influence the health behavior of individuals and communities </a:t>
            </a:r>
            <a:r>
              <a:rPr lang="en-US" sz="2000" i="1" dirty="0"/>
              <a:t>as well as </a:t>
            </a:r>
            <a:r>
              <a:rPr lang="en-US" sz="2000" dirty="0"/>
              <a:t>the living and working conditions that influence their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pPr lvl="1"/>
            <a:r>
              <a:rPr lang="en-US" sz="1800" dirty="0"/>
              <a:t>Director of Health Promotion @ Chicago Public Health District</a:t>
            </a:r>
          </a:p>
          <a:p>
            <a:pPr lvl="1"/>
            <a:r>
              <a:rPr lang="en-US" sz="1800" dirty="0"/>
              <a:t>Health Coach @ Whole Foods, Inc.</a:t>
            </a:r>
          </a:p>
          <a:p>
            <a:pPr lvl="1"/>
            <a:r>
              <a:rPr lang="en-US" sz="1800" dirty="0"/>
              <a:t>Corporate Trainer @ PNC Bank</a:t>
            </a:r>
          </a:p>
          <a:p>
            <a:pPr lvl="1"/>
            <a:r>
              <a:rPr lang="en-US" sz="1800" dirty="0"/>
              <a:t>Health Program Analyst &amp; Advocate @ Kraft Foods</a:t>
            </a:r>
          </a:p>
          <a:p>
            <a:pPr lvl="1"/>
            <a:r>
              <a:rPr lang="en-US" sz="1800" dirty="0"/>
              <a:t>Health Program Marketer @ McKinley Health Center</a:t>
            </a:r>
          </a:p>
          <a:p>
            <a:pPr lvl="1"/>
            <a:r>
              <a:rPr lang="en-US" sz="1800" dirty="0"/>
              <a:t>Health Promotion Specialist @ Plus One Health Management</a:t>
            </a:r>
          </a:p>
          <a:p>
            <a:pPr lvl="1"/>
            <a:r>
              <a:rPr lang="en-US" sz="1800" dirty="0"/>
              <a:t>Health Program Specialist @ State of Arizona</a:t>
            </a:r>
          </a:p>
          <a:p>
            <a:pPr lvl="1"/>
            <a:r>
              <a:rPr lang="en-US" sz="1800" dirty="0"/>
              <a:t>Health Communication Specialist @ US </a:t>
            </a:r>
            <a:r>
              <a:rPr lang="en-US" sz="1800" dirty="0" err="1"/>
              <a:t>Dept</a:t>
            </a:r>
            <a:r>
              <a:rPr lang="en-US" sz="1800" dirty="0"/>
              <a:t> of Health &amp; Human Services</a:t>
            </a:r>
          </a:p>
          <a:p>
            <a:pPr lvl="1"/>
            <a:r>
              <a:rPr lang="en-US" sz="1800" dirty="0"/>
              <a:t>Community Wellness Specialist @ Sinai Residences of Boca Raton</a:t>
            </a:r>
          </a:p>
          <a:p>
            <a:pPr lvl="1"/>
            <a:r>
              <a:rPr lang="en-US" sz="1800" dirty="0"/>
              <a:t>Healthy Relationship Promotion Specialist  @ Houston Area Community Services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47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658" y="664764"/>
            <a:ext cx="7482550" cy="7635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What is </a:t>
            </a:r>
            <a:r>
              <a:rPr lang="en-US" b="1" dirty="0">
                <a:solidFill>
                  <a:schemeClr val="accent2"/>
                </a:solidFill>
              </a:rPr>
              <a:t>Health Planning &amp; Administration</a:t>
            </a:r>
            <a:r>
              <a:rPr lang="en-US" b="1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2994" y="2177187"/>
            <a:ext cx="6413615" cy="27605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“</a:t>
            </a:r>
            <a:r>
              <a:rPr lang="en-US" i="1" dirty="0">
                <a:solidFill>
                  <a:schemeClr val="tx1"/>
                </a:solidFill>
              </a:rPr>
              <a:t>Business of Healthcare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Specialty area within business impacting health agencies specifically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2200" dirty="0">
                <a:solidFill>
                  <a:schemeClr val="tx1"/>
                </a:solidFill>
              </a:rPr>
              <a:t>field relating to </a:t>
            </a:r>
            <a:r>
              <a:rPr lang="en-US" sz="2200" i="1" dirty="0">
                <a:solidFill>
                  <a:schemeClr val="tx1"/>
                </a:solidFill>
              </a:rPr>
              <a:t>leadership, management, and administration of public health systems, health care systems, hospitals, and hospital networks </a:t>
            </a:r>
            <a:r>
              <a:rPr lang="en-US" sz="2200" dirty="0">
                <a:solidFill>
                  <a:schemeClr val="tx1"/>
                </a:solidFill>
              </a:rPr>
              <a:t>in all the primary, secondary, and related sectors</a:t>
            </a:r>
          </a:p>
        </p:txBody>
      </p:sp>
    </p:spTree>
    <p:extLst>
      <p:ext uri="{BB962C8B-B14F-4D97-AF65-F5344CB8AC3E}">
        <p14:creationId xmlns:p14="http://schemas.microsoft.com/office/powerpoint/2010/main" val="31865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695" y="195679"/>
            <a:ext cx="834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Planning </a:t>
            </a:r>
          </a:p>
          <a:p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Administration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456" y="1797709"/>
            <a:ext cx="3817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Record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Nursing Home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Reimbursement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Resource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Information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Underwriter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Insurance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Lobbyist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6438" y="1797709"/>
            <a:ext cx="4733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 Staffing 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Hospital Marketing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Negotiator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Sales Regional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Pharmaceutical Project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 Brand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 Data 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Transition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07" y="737574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 </a:t>
            </a:r>
            <a:r>
              <a:rPr lang="en-US" b="1" dirty="0">
                <a:solidFill>
                  <a:schemeClr val="accent2"/>
                </a:solidFill>
              </a:rPr>
              <a:t>Rehabilitation &amp; Disability Specialists </a:t>
            </a:r>
            <a:r>
              <a:rPr lang="en-US" b="1" dirty="0"/>
              <a:t>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30" y="1953161"/>
            <a:ext cx="7112665" cy="45756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-Rehabilitation specialists help clients/patients with mental/physical/emotional disabilities learn to live on their own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-Disability specialists determine eligibility &amp; accommodations, access support, and work to interpret/change policy alongside and behalf of those with disabilities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sz="2000" dirty="0"/>
              <a:t>Children’s Rehabilitation Specialist @ Peoria Children’s Hospital</a:t>
            </a:r>
          </a:p>
          <a:p>
            <a:r>
              <a:rPr lang="en-US" sz="2000" dirty="0"/>
              <a:t>Independent Living Manager @ Villas of </a:t>
            </a:r>
            <a:r>
              <a:rPr lang="en-US" sz="2000" dirty="0" err="1"/>
              <a:t>Hollybrook</a:t>
            </a:r>
            <a:endParaRPr lang="en-US" sz="2000" dirty="0"/>
          </a:p>
          <a:p>
            <a:r>
              <a:rPr lang="en-US" sz="2000" dirty="0"/>
              <a:t>Substance Abuse Specialist @ National Suicide Prevention Lifeline</a:t>
            </a:r>
          </a:p>
          <a:p>
            <a:r>
              <a:rPr lang="en-US" sz="2000" dirty="0"/>
              <a:t>Vocational Counselor @ IL </a:t>
            </a:r>
            <a:r>
              <a:rPr lang="en-US" sz="2000" dirty="0" err="1"/>
              <a:t>Dept</a:t>
            </a:r>
            <a:r>
              <a:rPr lang="en-US" sz="2000" dirty="0"/>
              <a:t> Human Services</a:t>
            </a:r>
          </a:p>
          <a:p>
            <a:r>
              <a:rPr lang="en-US" sz="2000" dirty="0"/>
              <a:t>Geriatric Rehabilitation Specialist @ Clark-Lindsay Village</a:t>
            </a:r>
          </a:p>
          <a:p>
            <a:r>
              <a:rPr lang="en-US" sz="2000" dirty="0"/>
              <a:t> Therapeutic Recreation Assistant @ Eden Supportive Living</a:t>
            </a:r>
          </a:p>
          <a:p>
            <a:r>
              <a:rPr lang="en-US" sz="2000" dirty="0"/>
              <a:t>Life Enrichment Coordinator @ Covenant Living Center</a:t>
            </a:r>
          </a:p>
          <a:p>
            <a:r>
              <a:rPr lang="en-US" sz="2000" dirty="0"/>
              <a:t>Disability &amp; Inclusion Coordinator @ St. Louis Parks &amp; Recreation</a:t>
            </a:r>
          </a:p>
          <a:p>
            <a:r>
              <a:rPr lang="en-US" sz="2000" dirty="0"/>
              <a:t>Workers Compensation Advocate @ U.S. Department of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90117"/>
            <a:ext cx="7200900" cy="1325563"/>
          </a:xfrm>
        </p:spPr>
        <p:txBody>
          <a:bodyPr/>
          <a:lstStyle/>
          <a:p>
            <a:r>
              <a:rPr lang="en-US" dirty="0"/>
              <a:t>What careers do CHLH majors pursue?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Healthcare consultant</a:t>
            </a:r>
          </a:p>
          <a:p>
            <a:r>
              <a:rPr lang="en-US" dirty="0"/>
              <a:t>Corporate trainer</a:t>
            </a:r>
          </a:p>
          <a:p>
            <a:r>
              <a:rPr lang="en-US" dirty="0"/>
              <a:t>Hospital administrator</a:t>
            </a:r>
          </a:p>
          <a:p>
            <a:r>
              <a:rPr lang="en-US" dirty="0"/>
              <a:t>Environmental health specialist</a:t>
            </a:r>
          </a:p>
          <a:p>
            <a:r>
              <a:rPr lang="en-US" dirty="0"/>
              <a:t>Health professional </a:t>
            </a:r>
            <a:r>
              <a:rPr lang="en-US" sz="1600" dirty="0"/>
              <a:t>(Physician, Occupational Therapist, Physical Therapist, Nurse, Dentist, Optometrist, Chiropractor, Anesthesiologist, </a:t>
            </a:r>
            <a:r>
              <a:rPr lang="en-US" sz="1600" dirty="0" err="1"/>
              <a:t>etc</a:t>
            </a:r>
            <a:r>
              <a:rPr lang="en-US" sz="1600" dirty="0"/>
              <a:t> )</a:t>
            </a:r>
          </a:p>
          <a:p>
            <a:r>
              <a:rPr lang="en-US" dirty="0"/>
              <a:t>Health promoter/marketer</a:t>
            </a:r>
          </a:p>
          <a:p>
            <a:r>
              <a:rPr lang="en-US" dirty="0"/>
              <a:t>Health &amp; wellness educator</a:t>
            </a:r>
          </a:p>
          <a:p>
            <a:r>
              <a:rPr lang="en-US" dirty="0"/>
              <a:t>Rehabilitation counselor</a:t>
            </a:r>
          </a:p>
          <a:p>
            <a:r>
              <a:rPr lang="en-US" dirty="0"/>
              <a:t>Epidemiologist</a:t>
            </a:r>
          </a:p>
          <a:p>
            <a:r>
              <a:rPr lang="en-US" dirty="0"/>
              <a:t>Public Health Administrator</a:t>
            </a:r>
          </a:p>
          <a:p>
            <a:r>
              <a:rPr lang="en-US" dirty="0"/>
              <a:t>And many more!</a:t>
            </a:r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8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117618"/>
            <a:ext cx="8549640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Interested in transferring to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Community Health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" y="1470074"/>
            <a:ext cx="8549640" cy="44072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Pre-requisites to transfer: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sz="2400" dirty="0"/>
              <a:t>Freshman must remain in admitted college for 1 academic year; Transfers must remain in admitted college for 1 semester prior to switching majors</a:t>
            </a:r>
          </a:p>
          <a:p>
            <a:endParaRPr lang="en-US" sz="600" dirty="0"/>
          </a:p>
          <a:p>
            <a:r>
              <a:rPr lang="en-US" sz="2400" dirty="0"/>
              <a:t>2.8/4.0 Illinois GPA recommended</a:t>
            </a:r>
          </a:p>
          <a:p>
            <a:pPr lvl="1"/>
            <a:r>
              <a:rPr lang="en-US" sz="2000" dirty="0"/>
              <a:t>Earning 2 solid B’s or above in CHLH core courses may waive minimum GPA</a:t>
            </a:r>
          </a:p>
          <a:p>
            <a:endParaRPr lang="en-US" sz="600" dirty="0"/>
          </a:p>
          <a:p>
            <a:r>
              <a:rPr lang="en-US" sz="2400" dirty="0"/>
              <a:t>Performance in CHLH classes is also evaluated (take CHLH 100 &amp; 101 if can!)</a:t>
            </a:r>
          </a:p>
          <a:p>
            <a:endParaRPr lang="en-US" sz="500" dirty="0"/>
          </a:p>
          <a:p>
            <a:r>
              <a:rPr lang="en-US" sz="2400" dirty="0"/>
              <a:t>Leadership, volunteering, or professional experiences which relate to the major are strongly recommended</a:t>
            </a:r>
          </a:p>
          <a:p>
            <a:endParaRPr lang="en-US" sz="500" dirty="0"/>
          </a:p>
          <a:p>
            <a:r>
              <a:rPr lang="en-US" sz="2400" dirty="0"/>
              <a:t>Students are strongly encouraged to have their non-primary language requirement completed as soon as possible (3 </a:t>
            </a:r>
            <a:r>
              <a:rPr lang="en-US" sz="2400" dirty="0" err="1"/>
              <a:t>yrs</a:t>
            </a:r>
            <a:r>
              <a:rPr lang="en-US" sz="2400" dirty="0"/>
              <a:t> high school or equivalent of 3 college semesters of same language)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9A48-D747-FC49-93FE-E3681B87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80769"/>
            <a:ext cx="72009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Want to apply to transfer?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BC245-7F31-4145-94CB-FF4D69D0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323736"/>
            <a:ext cx="7200900" cy="48819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Online application available three times each fall &amp; twice each spring semester</a:t>
            </a:r>
          </a:p>
          <a:p>
            <a:endParaRPr lang="en-US" sz="500" dirty="0"/>
          </a:p>
          <a:p>
            <a:r>
              <a:rPr lang="en-US" dirty="0"/>
              <a:t>Deadlines: Fall Term               Deadlines: Spring Term</a:t>
            </a:r>
          </a:p>
          <a:p>
            <a:pPr marL="457200" lvl="1" indent="0">
              <a:buNone/>
            </a:pPr>
            <a:r>
              <a:rPr lang="en-US" dirty="0"/>
              <a:t>-1</a:t>
            </a:r>
            <a:r>
              <a:rPr lang="en-US" baseline="30000" dirty="0"/>
              <a:t>st</a:t>
            </a:r>
            <a:r>
              <a:rPr lang="en-US" dirty="0"/>
              <a:t> Friday of semester          	     -8</a:t>
            </a:r>
            <a:r>
              <a:rPr lang="en-US" baseline="30000" dirty="0"/>
              <a:t>th</a:t>
            </a:r>
            <a:r>
              <a:rPr lang="en-US" dirty="0"/>
              <a:t> Friday of semester</a:t>
            </a:r>
          </a:p>
          <a:p>
            <a:pPr marL="457200" lvl="1" indent="0">
              <a:buNone/>
            </a:pP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 Friday of semester 	     - June 1                                           - January 1</a:t>
            </a:r>
          </a:p>
          <a:p>
            <a:endParaRPr lang="en-US" sz="500" dirty="0"/>
          </a:p>
          <a:p>
            <a:r>
              <a:rPr lang="en-US" dirty="0"/>
              <a:t>Application involves:</a:t>
            </a:r>
          </a:p>
          <a:p>
            <a:pPr lvl="1"/>
            <a:r>
              <a:rPr lang="en-US" dirty="0"/>
              <a:t>Electronic application completion</a:t>
            </a:r>
          </a:p>
          <a:p>
            <a:pPr lvl="1"/>
            <a:r>
              <a:rPr lang="en-US" dirty="0"/>
              <a:t>Resume uploaded</a:t>
            </a:r>
          </a:p>
          <a:p>
            <a:pPr lvl="1"/>
            <a:r>
              <a:rPr lang="en-US" dirty="0"/>
              <a:t>Personal Narrative/Statement of interest (1 page)</a:t>
            </a:r>
          </a:p>
          <a:p>
            <a:pPr lvl="1"/>
            <a:endParaRPr lang="en-US" sz="500" dirty="0"/>
          </a:p>
          <a:p>
            <a:pPr lvl="1"/>
            <a:endParaRPr lang="en-US" sz="500" dirty="0"/>
          </a:p>
          <a:p>
            <a:r>
              <a:rPr lang="en-US" dirty="0"/>
              <a:t>Decisions emailed generally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2-3 weeks after deadline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783171"/>
            <a:ext cx="8548688" cy="2838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428553" y="198235"/>
            <a:ext cx="2133600" cy="167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249" y="622896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Will you be our next success story?!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1353" y="789105"/>
            <a:ext cx="555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hlinkClick r:id="rId3"/>
            </a:endParaRPr>
          </a:p>
          <a:p>
            <a:r>
              <a:rPr lang="en-US" dirty="0">
                <a:hlinkClick r:id="rId3"/>
              </a:rPr>
              <a:t>https://ahs.illinois.edu/undergrad-ahs-ict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1353" y="479512"/>
            <a:ext cx="433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APPLY AT:</a:t>
            </a:r>
          </a:p>
        </p:txBody>
      </p:sp>
    </p:spTree>
    <p:extLst>
      <p:ext uri="{BB962C8B-B14F-4D97-AF65-F5344CB8AC3E}">
        <p14:creationId xmlns:p14="http://schemas.microsoft.com/office/powerpoint/2010/main" val="210621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31271"/>
              </p:ext>
            </p:extLst>
          </p:nvPr>
        </p:nvGraphicFramePr>
        <p:xfrm>
          <a:off x="4117124" y="2706532"/>
          <a:ext cx="4626014" cy="249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343122" imgH="3005261" progId="PowerPoint.Show.12">
                  <p:embed/>
                </p:oleObj>
              </mc:Choice>
              <mc:Fallback>
                <p:oleObj name="Presentation" r:id="rId2" imgW="5343122" imgH="3005261" progId="PowerPoint.Show.12">
                  <p:embed/>
                  <p:pic>
                    <p:nvPicPr>
                      <p:cNvPr id="13" name="Object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7124" y="2706532"/>
                        <a:ext cx="4626014" cy="2491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405" y="949270"/>
            <a:ext cx="655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interest!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021" y="3079923"/>
            <a:ext cx="3011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Names A-K:</a:t>
            </a:r>
          </a:p>
          <a:p>
            <a:r>
              <a:rPr lang="en-US" dirty="0"/>
              <a:t>Hollie Heintz</a:t>
            </a:r>
          </a:p>
          <a:p>
            <a:r>
              <a:rPr lang="en-US" dirty="0">
                <a:hlinkClick r:id="rId4"/>
              </a:rPr>
              <a:t>hheintz@illinois.edu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Last Names L-Z: </a:t>
            </a:r>
          </a:p>
          <a:p>
            <a:r>
              <a:rPr lang="en-US" dirty="0"/>
              <a:t>Patty Hudek</a:t>
            </a:r>
          </a:p>
          <a:p>
            <a:r>
              <a:rPr lang="en-US" dirty="0">
                <a:hlinkClick r:id="rId5"/>
              </a:rPr>
              <a:t>phudek@illinois.edu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3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Applied Health Sciences?</a:t>
            </a:r>
          </a:p>
          <a:p>
            <a:r>
              <a:rPr lang="en-US" dirty="0"/>
              <a:t>What is Community Health?</a:t>
            </a:r>
          </a:p>
          <a:p>
            <a:r>
              <a:rPr lang="en-US" dirty="0"/>
              <a:t>Curriculum</a:t>
            </a:r>
          </a:p>
          <a:p>
            <a:r>
              <a:rPr lang="en-US" dirty="0"/>
              <a:t>Concentrations + Internship!</a:t>
            </a:r>
          </a:p>
          <a:p>
            <a:r>
              <a:rPr lang="en-US" dirty="0"/>
              <a:t>Careers</a:t>
            </a:r>
          </a:p>
          <a:p>
            <a:r>
              <a:rPr lang="en-US" dirty="0"/>
              <a:t>Applying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B2F6-1D72-E141-9706-B6D6C2CB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365125"/>
            <a:ext cx="8855241" cy="8517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Community Health is a major in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College of Applied Health Sciences </a:t>
            </a:r>
            <a:r>
              <a:rPr lang="en-US" dirty="0">
                <a:latin typeface="+mn-lt"/>
              </a:rPr>
              <a:t>(AHS)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2803-F66C-ED4F-BC41-2728DE6D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2004380"/>
            <a:ext cx="8549640" cy="419016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dirty="0"/>
              <a:t>The College of AHS offers programs of study that: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address some of society’s most critical health-related needs </a:t>
            </a:r>
          </a:p>
          <a:p>
            <a:pPr>
              <a:spcBef>
                <a:spcPts val="0"/>
              </a:spcBef>
            </a:pPr>
            <a:r>
              <a:rPr lang="en-US" dirty="0"/>
              <a:t>prepares students to enter careers that make a difference in the lives of others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73" y="1498217"/>
            <a:ext cx="4876800" cy="31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9A48-D747-FC49-93FE-E3681B87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-74887"/>
            <a:ext cx="72009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What makes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AHS</a:t>
            </a:r>
            <a:r>
              <a:rPr lang="en-US" dirty="0">
                <a:latin typeface="+mn-lt"/>
              </a:rPr>
              <a:t>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BC245-7F31-4145-94CB-FF4D69D0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106905"/>
            <a:ext cx="7200900" cy="50257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Small college feel with large campus resources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World renowned professors 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Students can start in their major classes as 1</a:t>
            </a:r>
            <a:r>
              <a:rPr lang="en-US" sz="3200" baseline="30000" dirty="0">
                <a:cs typeface="Times New Roman" panose="02020603050405020304" pitchFamily="18" charset="0"/>
              </a:rPr>
              <a:t>st</a:t>
            </a:r>
            <a:r>
              <a:rPr lang="en-US" sz="3200" dirty="0">
                <a:cs typeface="Times New Roman" panose="02020603050405020304" pitchFamily="18" charset="0"/>
              </a:rPr>
              <a:t> semester transfers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We encourage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applied</a:t>
            </a:r>
            <a:r>
              <a:rPr lang="en-US" sz="3200" dirty="0">
                <a:cs typeface="Times New Roman" panose="02020603050405020304" pitchFamily="18" charset="0"/>
              </a:rPr>
              <a:t> experiences for students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Opportunities for involvement with research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Opportunities for studying abroad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Personalized academic/career advising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Opportunities for student involvement in each department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Scholarships available through College and Departments</a:t>
            </a:r>
          </a:p>
          <a:p>
            <a:pPr>
              <a:spcBef>
                <a:spcPts val="0"/>
              </a:spcBef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Student organizations at college and major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AHS has 5 majors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901252"/>
            <a:ext cx="8549640" cy="387413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Health</a:t>
            </a:r>
          </a:p>
          <a:p>
            <a:r>
              <a:rPr lang="en-US" dirty="0"/>
              <a:t>Interdisciplinary Health (I-Health)</a:t>
            </a:r>
          </a:p>
          <a:p>
            <a:r>
              <a:rPr lang="en-US" dirty="0"/>
              <a:t>Kinesiology</a:t>
            </a:r>
          </a:p>
          <a:p>
            <a:r>
              <a:rPr lang="en-US" dirty="0"/>
              <a:t>Speech &amp; Hearing Science</a:t>
            </a:r>
          </a:p>
          <a:p>
            <a:r>
              <a:rPr lang="en-US" dirty="0"/>
              <a:t>Recreation, Sport, &amp; Tourism</a:t>
            </a:r>
          </a:p>
        </p:txBody>
      </p:sp>
    </p:spTree>
    <p:extLst>
      <p:ext uri="{BB962C8B-B14F-4D97-AF65-F5344CB8AC3E}">
        <p14:creationId xmlns:p14="http://schemas.microsoft.com/office/powerpoint/2010/main" val="1990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18" y="-6135"/>
            <a:ext cx="8549640" cy="1325563"/>
          </a:xfrm>
        </p:spPr>
        <p:txBody>
          <a:bodyPr/>
          <a:lstStyle/>
          <a:p>
            <a:r>
              <a:rPr lang="en-US" dirty="0"/>
              <a:t>What is Community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485041"/>
            <a:ext cx="8549640" cy="42147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health care industry is growing and changing. </a:t>
            </a:r>
          </a:p>
          <a:p>
            <a:pPr marL="0" indent="0">
              <a:buNone/>
            </a:pPr>
            <a:r>
              <a:rPr lang="en-US" dirty="0"/>
              <a:t>Health professionals must develop innovative theories, policies, and technologies to address emerging behavioral and environmental health concerns.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Community Health program prepares students for professional and research careers in the </a:t>
            </a:r>
            <a:r>
              <a:rPr lang="en-US" b="1" dirty="0">
                <a:solidFill>
                  <a:schemeClr val="accent2"/>
                </a:solidFill>
              </a:rPr>
              <a:t>rapidly changing world of health and rehabilitative services, with special emphasis on the community context in which health care is delivered. </a:t>
            </a:r>
          </a:p>
          <a:p>
            <a:r>
              <a:rPr lang="en-US" b="1" dirty="0"/>
              <a:t>A degree in community health will prepare you for </a:t>
            </a:r>
            <a:r>
              <a:rPr lang="en-US" b="1" dirty="0">
                <a:solidFill>
                  <a:schemeClr val="accent2"/>
                </a:solidFill>
              </a:rPr>
              <a:t>leadership positions </a:t>
            </a:r>
            <a:r>
              <a:rPr lang="en-US" b="1" dirty="0"/>
              <a:t>in a variety of healthcare and health-related professions.</a:t>
            </a:r>
          </a:p>
        </p:txBody>
      </p:sp>
    </p:spTree>
    <p:extLst>
      <p:ext uri="{BB962C8B-B14F-4D97-AF65-F5344CB8AC3E}">
        <p14:creationId xmlns:p14="http://schemas.microsoft.com/office/powerpoint/2010/main" val="21844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69" y="2133600"/>
            <a:ext cx="8039100" cy="32575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770657">
            <a:off x="5508345" y="1878033"/>
            <a:ext cx="1600705" cy="36811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8886" y="851016"/>
            <a:ext cx="255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Some Gen Ed notes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level of Foreign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Humanities (3 courses)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Natural Sciences (3 courses)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Public Speaking (CMN 101)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Intro to Statistics (STAT 100)</a:t>
            </a:r>
          </a:p>
        </p:txBody>
      </p:sp>
      <p:sp>
        <p:nvSpPr>
          <p:cNvPr id="7" name="Left Arrow 6"/>
          <p:cNvSpPr/>
          <p:nvPr/>
        </p:nvSpPr>
        <p:spPr>
          <a:xfrm rot="9374529">
            <a:off x="1687498" y="3596783"/>
            <a:ext cx="1402011" cy="33118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146" y="4111917"/>
            <a:ext cx="206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full-semester internship in health agency!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3449F-D850-B2D9-6D40-9BF9A0285040}"/>
              </a:ext>
            </a:extLst>
          </p:cNvPr>
          <p:cNvSpPr txBox="1"/>
          <p:nvPr/>
        </p:nvSpPr>
        <p:spPr>
          <a:xfrm>
            <a:off x="5209953" y="3742660"/>
            <a:ext cx="3253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bg1"/>
                </a:solidFill>
              </a:rPr>
              <a:t>Now called “Supporting Electives”</a:t>
            </a:r>
          </a:p>
        </p:txBody>
      </p:sp>
    </p:spTree>
    <p:extLst>
      <p:ext uri="{BB962C8B-B14F-4D97-AF65-F5344CB8AC3E}">
        <p14:creationId xmlns:p14="http://schemas.microsoft.com/office/powerpoint/2010/main" val="38500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43" y="26978"/>
            <a:ext cx="854964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CHLH Core Courses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06" y="1492301"/>
            <a:ext cx="562538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CHLH 100: Contemporary Health </a:t>
            </a:r>
            <a:r>
              <a:rPr lang="en-US" sz="1200" dirty="0"/>
              <a:t>(Social Science Gen Ed)</a:t>
            </a:r>
          </a:p>
          <a:p>
            <a:r>
              <a:rPr lang="en-US" b="1" dirty="0"/>
              <a:t>CHLH 101: Intro to Public Health </a:t>
            </a:r>
            <a:r>
              <a:rPr lang="en-US" sz="1200" dirty="0"/>
              <a:t>(Social Science Gen Ed)</a:t>
            </a:r>
          </a:p>
          <a:p>
            <a:r>
              <a:rPr lang="en-US" b="1" dirty="0"/>
              <a:t>CHLH 125: Orientation to CHLH </a:t>
            </a:r>
          </a:p>
          <a:p>
            <a:r>
              <a:rPr lang="en-US" b="1" dirty="0"/>
              <a:t>KIN 122: Physical Activity &amp; Health</a:t>
            </a:r>
          </a:p>
          <a:p>
            <a:r>
              <a:rPr lang="en-US" sz="500" b="1" dirty="0"/>
              <a:t>-----------</a:t>
            </a:r>
          </a:p>
          <a:p>
            <a:r>
              <a:rPr lang="en-US" b="1" dirty="0"/>
              <a:t>CHLH 201: Public Health Research Methods</a:t>
            </a:r>
          </a:p>
          <a:p>
            <a:r>
              <a:rPr lang="en-US" b="1" dirty="0"/>
              <a:t>CHLH 210: Community Health Organizations</a:t>
            </a:r>
          </a:p>
          <a:p>
            <a:r>
              <a:rPr lang="en-US" b="1" dirty="0"/>
              <a:t>CHLH 250: Health Care Systems</a:t>
            </a:r>
          </a:p>
          <a:p>
            <a:r>
              <a:rPr lang="en-US" b="1" dirty="0"/>
              <a:t>CHLH 274: Intro to Epidemiology </a:t>
            </a:r>
            <a:r>
              <a:rPr lang="en-US" sz="1200" dirty="0"/>
              <a:t>(Quant Reasoning I Gen Ed)</a:t>
            </a:r>
            <a:endParaRPr lang="en-US" b="1" dirty="0"/>
          </a:p>
          <a:p>
            <a:r>
              <a:rPr lang="en-US" sz="500" b="1" dirty="0"/>
              <a:t>------------</a:t>
            </a:r>
          </a:p>
          <a:p>
            <a:r>
              <a:rPr lang="en-US" b="1" dirty="0"/>
              <a:t>CHLH 304: Foundations of Health Behavior </a:t>
            </a:r>
            <a:r>
              <a:rPr lang="en-US" sz="1200" dirty="0"/>
              <a:t>(Advanced Comp)</a:t>
            </a:r>
          </a:p>
          <a:p>
            <a:r>
              <a:rPr lang="en-US" b="1" dirty="0"/>
              <a:t>CHLH 380: Orientation to Internship </a:t>
            </a:r>
          </a:p>
          <a:p>
            <a:r>
              <a:rPr lang="en-US" sz="500" dirty="0"/>
              <a:t>----------</a:t>
            </a:r>
          </a:p>
          <a:p>
            <a:r>
              <a:rPr lang="en-US" b="1" dirty="0"/>
              <a:t>CHLH 410: Public Health Practice</a:t>
            </a:r>
          </a:p>
          <a:p>
            <a:r>
              <a:rPr lang="en-US" b="1" dirty="0"/>
              <a:t>CHLH 421: Health Data Analysis </a:t>
            </a:r>
            <a:r>
              <a:rPr lang="en-US" sz="1200" dirty="0"/>
              <a:t>(Quant Reasoning II Gen Ed)</a:t>
            </a:r>
          </a:p>
          <a:p>
            <a:r>
              <a:rPr lang="en-US" b="1" dirty="0"/>
              <a:t>CHLH 485: Community Health Internship</a:t>
            </a:r>
            <a:r>
              <a:rPr lang="en-US" dirty="0"/>
              <a:t> </a:t>
            </a:r>
            <a:r>
              <a:rPr lang="en-US" sz="1050" dirty="0"/>
              <a:t>(320 hours in health agency</a:t>
            </a:r>
            <a:r>
              <a:rPr lang="en-US" sz="1050" b="1" dirty="0"/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988487" y="1890998"/>
            <a:ext cx="916230" cy="30541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88487" y="3145043"/>
            <a:ext cx="916230" cy="30541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88487" y="4029189"/>
            <a:ext cx="916230" cy="30541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22805" y="4786452"/>
            <a:ext cx="916230" cy="30541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39522" y="1236845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Typical Timeline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5284" y="1831847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Freshman Year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8748" y="3058066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Sophomore Year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9190" y="3965855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Junior Year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79920" y="4754491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Senior Year</a:t>
            </a:r>
          </a:p>
        </p:txBody>
      </p:sp>
    </p:spTree>
    <p:extLst>
      <p:ext uri="{BB962C8B-B14F-4D97-AF65-F5344CB8AC3E}">
        <p14:creationId xmlns:p14="http://schemas.microsoft.com/office/powerpoint/2010/main" val="126323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CHLH Concentrations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5" y="2215557"/>
            <a:ext cx="8548688" cy="30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7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C2370623-F07B-5941-BA6D-5B6FAB215DDE}" vid="{BCBEA864-F141-684D-B783-F15F797B65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Alma_blue_2019</Template>
  <TotalTime>1841</TotalTime>
  <Words>1207</Words>
  <Application>Microsoft Office PowerPoint</Application>
  <PresentationFormat>On-screen Show (4:3)</PresentationFormat>
  <Paragraphs>225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Custom Design</vt:lpstr>
      <vt:lpstr>Presentation</vt:lpstr>
      <vt:lpstr>Community Health Major  Intercollegiate Transfer Information Session</vt:lpstr>
      <vt:lpstr>Agenda </vt:lpstr>
      <vt:lpstr>Community Health is a major in the College of Applied Health Sciences (AHS)</vt:lpstr>
      <vt:lpstr>What makes AHS special?</vt:lpstr>
      <vt:lpstr>AHS has 5 majors</vt:lpstr>
      <vt:lpstr>What is Community Health?</vt:lpstr>
      <vt:lpstr>Curriculum</vt:lpstr>
      <vt:lpstr>CHLH Core Courses</vt:lpstr>
      <vt:lpstr>CHLH Concentrations</vt:lpstr>
      <vt:lpstr>What do  Health Educators do?</vt:lpstr>
      <vt:lpstr>What do  Health Promoters do?</vt:lpstr>
      <vt:lpstr>What is Health Planning &amp; Administration?</vt:lpstr>
      <vt:lpstr>PowerPoint Presentation</vt:lpstr>
      <vt:lpstr>What do Rehabilitation &amp; Disability Specialists do?</vt:lpstr>
      <vt:lpstr>What careers do CHLH majors pursue?</vt:lpstr>
      <vt:lpstr>Interested in transferring to Community Health?</vt:lpstr>
      <vt:lpstr>Want to apply to transfer?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Major  Intercollegiate Transfer Information Session</dc:title>
  <dc:creator>Heintz, Hollie</dc:creator>
  <cp:lastModifiedBy>Heintz, Hollie</cp:lastModifiedBy>
  <cp:revision>42</cp:revision>
  <dcterms:created xsi:type="dcterms:W3CDTF">2020-01-31T17:33:45Z</dcterms:created>
  <dcterms:modified xsi:type="dcterms:W3CDTF">2023-07-19T20:41:25Z</dcterms:modified>
</cp:coreProperties>
</file>